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9" Type="http://schemas.openxmlformats.org/officeDocument/2006/relationships/image" Target="../media/image22.png"/><Relationship Id="rId20" Type="http://schemas.openxmlformats.org/officeDocument/2006/relationships/image" Target="../media/image23.png"/><Relationship Id="rId21" Type="http://schemas.openxmlformats.org/officeDocument/2006/relationships/image" Target="../media/image24.png"/><Relationship Id="rId22" Type="http://schemas.openxmlformats.org/officeDocument/2006/relationships/image" Target="../media/image25.png"/><Relationship Id="rId23" Type="http://schemas.openxmlformats.org/officeDocument/2006/relationships/image" Target="../media/image26.png"/><Relationship Id="rId24" Type="http://schemas.openxmlformats.org/officeDocument/2006/relationships/image" Target="../media/image27.png"/><Relationship Id="rId25" Type="http://schemas.openxmlformats.org/officeDocument/2006/relationships/image" Target="../media/image28.png"/><Relationship Id="rId26" Type="http://schemas.openxmlformats.org/officeDocument/2006/relationships/image" Target="../media/image29.png"/><Relationship Id="rId27" Type="http://schemas.openxmlformats.org/officeDocument/2006/relationships/image" Target="../media/image30.png"/><Relationship Id="rId28" Type="http://schemas.openxmlformats.org/officeDocument/2006/relationships/image" Target="../media/image31.png"/><Relationship Id="rId29" Type="http://schemas.openxmlformats.org/officeDocument/2006/relationships/image" Target="../media/image32.png"/><Relationship Id="rId30" Type="http://schemas.openxmlformats.org/officeDocument/2006/relationships/image" Target="../media/image33.png"/><Relationship Id="rId31" Type="http://schemas.openxmlformats.org/officeDocument/2006/relationships/image" Target="../media/image34.png"/><Relationship Id="rId32" Type="http://schemas.openxmlformats.org/officeDocument/2006/relationships/image" Target="../media/image35.png"/><Relationship Id="rId33" Type="http://schemas.openxmlformats.org/officeDocument/2006/relationships/image" Target="../media/image36.png"/><Relationship Id="rId34" Type="http://schemas.openxmlformats.org/officeDocument/2006/relationships/image" Target="../media/image37.png"/><Relationship Id="rId35" Type="http://schemas.openxmlformats.org/officeDocument/2006/relationships/image" Target="../media/image3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a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530352"/>
            <a:ext cx="655431" cy="365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05495" y="475488"/>
            <a:ext cx="31089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7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REALIZAÇÃO</a:t>
            </a:r>
          </a:p>
        </p:txBody>
      </p:sp>
      <p:pic>
        <p:nvPicPr>
          <p:cNvPr id="6" name="Picture 5" descr="nuvemsh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479" y="694944"/>
            <a:ext cx="950976" cy="237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7240" y="2084831"/>
            <a:ext cx="7315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395728"/>
            <a:ext cx="8595360" cy="210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6000"/>
              </a:lnSpc>
            </a:pPr>
            <a:r>
              <a:rPr sz="68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Do clique</a:t>
            </a:r>
          </a:p>
          <a:p>
            <a:pPr algn="l">
              <a:lnSpc>
                <a:spcPct val="96000"/>
              </a:lnSpc>
            </a:pPr>
            <a:r>
              <a:rPr sz="6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à compra</a:t>
            </a:r>
            <a:r>
              <a:rPr sz="68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736592"/>
            <a:ext cx="749807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Como reduzir o abandono no checkout e transformar visita em venda.</a:t>
            </a:r>
          </a:p>
        </p:txBody>
      </p:sp>
      <p:pic>
        <p:nvPicPr>
          <p:cNvPr id="10" name="Picture 9" descr="d2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703" y="5742432"/>
            <a:ext cx="3957751" cy="5303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83336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edro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731520"/>
            <a:ext cx="4320768" cy="5394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29528" y="2240280"/>
            <a:ext cx="558492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QUEM ESTÁ FALANDO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29528" y="2560320"/>
            <a:ext cx="558492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Pedro</a:t>
            </a:r>
            <a:r>
              <a:rPr sz="5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,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9528" y="4133087"/>
            <a:ext cx="2926080" cy="25400"/>
          </a:xfrm>
          <a:prstGeom prst="rect">
            <a:avLst/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29528" y="4334256"/>
            <a:ext cx="5584926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CEO e fundador</a:t>
            </a:r>
          </a:p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da Aure Digital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925004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QUEM É A AURE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 assessoria que enxerga o todo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para mover cada parte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55648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Assessoria de marketing de performance. A sua empresa fica no centro, e cada área ao redor existe para fazer o negócio vender mais.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95728"/>
            <a:ext cx="2487168" cy="1078992"/>
          </a:xfrm>
          <a:prstGeom prst="roundRect">
            <a:avLst>
              <a:gd name="adj" fmla="val 110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14983" y="2596896"/>
            <a:ext cx="202996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+1000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3" y="3035808"/>
            <a:ext cx="2029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8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EMPRESAS ATENDIDAS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83864" y="2395728"/>
            <a:ext cx="2487168" cy="1078992"/>
          </a:xfrm>
          <a:prstGeom prst="roundRect">
            <a:avLst>
              <a:gd name="adj" fmla="val 110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721608" y="2596896"/>
            <a:ext cx="202996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+70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21608" y="3035808"/>
            <a:ext cx="2029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8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ESPECIALISTAS NO TIME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0488" y="2395728"/>
            <a:ext cx="2487168" cy="1078992"/>
          </a:xfrm>
          <a:prstGeom prst="roundRect">
            <a:avLst>
              <a:gd name="adj" fmla="val 110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8231" y="2596896"/>
            <a:ext cx="202996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+R$ 50M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8231" y="3035808"/>
            <a:ext cx="2029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8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INVESTIDOS EM MÍDIA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97111" y="2395728"/>
            <a:ext cx="2487168" cy="1078992"/>
          </a:xfrm>
          <a:prstGeom prst="roundRect">
            <a:avLst>
              <a:gd name="adj" fmla="val 110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134855" y="2596896"/>
            <a:ext cx="202996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+R$ 250M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4855" y="3035808"/>
            <a:ext cx="20299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8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GERADOS EM VENDAS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3822191"/>
            <a:ext cx="106372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15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AS DEZ FRENTES QUE A AURE CUIDA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4160520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77240" y="4160520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Diagnóstico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937601" y="4160520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2937601" y="4160520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Tráfego pago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97962" y="4160520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097962" y="4160520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Produto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58324" y="4160520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7258324" y="4160520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Vendas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418685" y="4160520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418685" y="4160520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Análise de dados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7240" y="4873752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77240" y="4873752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CRM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937601" y="4873752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937601" y="4873752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Conversão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97962" y="4873752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097962" y="4873752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Assessoria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58324" y="4873752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258324" y="4873752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Estoque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418685" y="4873752"/>
            <a:ext cx="1995769" cy="566928"/>
          </a:xfrm>
          <a:prstGeom prst="roundRect">
            <a:avLst>
              <a:gd name="adj" fmla="val 20967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418685" y="4873752"/>
            <a:ext cx="1995769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Automação e IA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 são essas marcas que confiam na Aure Digital para cuidar disso.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2566672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PROVA SOCIAL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Marcas que confiam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na Aure Digital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pic>
        <p:nvPicPr>
          <p:cNvPr id="6" name="Picture 5" descr="marca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2123902"/>
            <a:ext cx="1146004" cy="214466"/>
          </a:xfrm>
          <a:prstGeom prst="rect">
            <a:avLst/>
          </a:prstGeom>
        </p:spPr>
      </p:pic>
      <p:pic>
        <p:nvPicPr>
          <p:cNvPr id="7" name="Picture 6" descr="marca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164" y="2034166"/>
            <a:ext cx="1146004" cy="393939"/>
          </a:xfrm>
          <a:prstGeom prst="rect">
            <a:avLst/>
          </a:prstGeom>
        </p:spPr>
      </p:pic>
      <p:pic>
        <p:nvPicPr>
          <p:cNvPr id="8" name="Picture 7" descr="marca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4504" y="2093135"/>
            <a:ext cx="1146004" cy="276001"/>
          </a:xfrm>
          <a:prstGeom prst="rect">
            <a:avLst/>
          </a:prstGeom>
        </p:spPr>
      </p:pic>
      <p:pic>
        <p:nvPicPr>
          <p:cNvPr id="9" name="Picture 8" descr="marca0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616" y="2011679"/>
            <a:ext cx="428461" cy="438912"/>
          </a:xfrm>
          <a:prstGeom prst="rect">
            <a:avLst/>
          </a:prstGeom>
        </p:spPr>
      </p:pic>
      <p:pic>
        <p:nvPicPr>
          <p:cNvPr id="10" name="Picture 9" descr="marca0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1185" y="2098904"/>
            <a:ext cx="1146004" cy="264462"/>
          </a:xfrm>
          <a:prstGeom prst="rect">
            <a:avLst/>
          </a:prstGeom>
        </p:spPr>
      </p:pic>
      <p:pic>
        <p:nvPicPr>
          <p:cNvPr id="11" name="Picture 10" descr="marca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9526" y="2176294"/>
            <a:ext cx="1146004" cy="109683"/>
          </a:xfrm>
          <a:prstGeom prst="rect">
            <a:avLst/>
          </a:prstGeom>
        </p:spPr>
      </p:pic>
      <p:pic>
        <p:nvPicPr>
          <p:cNvPr id="12" name="Picture 11" descr="marca0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7866" y="2160465"/>
            <a:ext cx="1146004" cy="141340"/>
          </a:xfrm>
          <a:prstGeom prst="rect">
            <a:avLst/>
          </a:prstGeom>
        </p:spPr>
      </p:pic>
      <p:pic>
        <p:nvPicPr>
          <p:cNvPr id="13" name="Picture 12" descr="marca0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824" y="3024890"/>
            <a:ext cx="1146004" cy="168139"/>
          </a:xfrm>
          <a:prstGeom prst="rect">
            <a:avLst/>
          </a:prstGeom>
        </p:spPr>
      </p:pic>
      <p:pic>
        <p:nvPicPr>
          <p:cNvPr id="14" name="Picture 13" descr="marca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26164" y="2961795"/>
            <a:ext cx="1146004" cy="294329"/>
          </a:xfrm>
          <a:prstGeom prst="rect">
            <a:avLst/>
          </a:prstGeom>
        </p:spPr>
      </p:pic>
      <p:pic>
        <p:nvPicPr>
          <p:cNvPr id="15" name="Picture 14" descr="marca0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4504" y="2933688"/>
            <a:ext cx="1146004" cy="350542"/>
          </a:xfrm>
          <a:prstGeom prst="rect">
            <a:avLst/>
          </a:prstGeom>
        </p:spPr>
      </p:pic>
      <p:pic>
        <p:nvPicPr>
          <p:cNvPr id="16" name="Picture 15" descr="marca1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6391" y="2889503"/>
            <a:ext cx="438912" cy="438912"/>
          </a:xfrm>
          <a:prstGeom prst="rect">
            <a:avLst/>
          </a:prstGeom>
        </p:spPr>
      </p:pic>
      <p:pic>
        <p:nvPicPr>
          <p:cNvPr id="17" name="Picture 16" descr="marca1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71185" y="2956159"/>
            <a:ext cx="1146004" cy="305601"/>
          </a:xfrm>
          <a:prstGeom prst="rect">
            <a:avLst/>
          </a:prstGeom>
        </p:spPr>
      </p:pic>
      <p:pic>
        <p:nvPicPr>
          <p:cNvPr id="18" name="Picture 17" descr="marca1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19526" y="2979667"/>
            <a:ext cx="1146004" cy="258585"/>
          </a:xfrm>
          <a:prstGeom prst="rect">
            <a:avLst/>
          </a:prstGeom>
        </p:spPr>
      </p:pic>
      <p:pic>
        <p:nvPicPr>
          <p:cNvPr id="19" name="Picture 18" descr="marca1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67866" y="3001685"/>
            <a:ext cx="1146004" cy="214548"/>
          </a:xfrm>
          <a:prstGeom prst="rect">
            <a:avLst/>
          </a:prstGeom>
        </p:spPr>
      </p:pic>
      <p:pic>
        <p:nvPicPr>
          <p:cNvPr id="20" name="Picture 19" descr="marca1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0113" y="3767328"/>
            <a:ext cx="961426" cy="438912"/>
          </a:xfrm>
          <a:prstGeom prst="rect">
            <a:avLst/>
          </a:prstGeom>
        </p:spPr>
      </p:pic>
      <p:pic>
        <p:nvPicPr>
          <p:cNvPr id="21" name="Picture 20" descr="marca1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26164" y="3798112"/>
            <a:ext cx="1146004" cy="377342"/>
          </a:xfrm>
          <a:prstGeom prst="rect">
            <a:avLst/>
          </a:prstGeom>
        </p:spPr>
      </p:pic>
      <p:pic>
        <p:nvPicPr>
          <p:cNvPr id="22" name="Picture 21" descr="marca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74504" y="3841993"/>
            <a:ext cx="1146004" cy="289581"/>
          </a:xfrm>
          <a:prstGeom prst="rect">
            <a:avLst/>
          </a:prstGeom>
        </p:spPr>
      </p:pic>
      <p:pic>
        <p:nvPicPr>
          <p:cNvPr id="23" name="Picture 22" descr="marca17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22845" y="3893332"/>
            <a:ext cx="1146004" cy="186902"/>
          </a:xfrm>
          <a:prstGeom prst="rect">
            <a:avLst/>
          </a:prstGeom>
        </p:spPr>
      </p:pic>
      <p:pic>
        <p:nvPicPr>
          <p:cNvPr id="24" name="Picture 23" descr="marca18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71185" y="3859450"/>
            <a:ext cx="1146004" cy="254667"/>
          </a:xfrm>
          <a:prstGeom prst="rect">
            <a:avLst/>
          </a:prstGeom>
        </p:spPr>
      </p:pic>
      <p:pic>
        <p:nvPicPr>
          <p:cNvPr id="25" name="Picture 24" descr="marca19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19526" y="3892523"/>
            <a:ext cx="1146004" cy="188520"/>
          </a:xfrm>
          <a:prstGeom prst="rect">
            <a:avLst/>
          </a:prstGeom>
        </p:spPr>
      </p:pic>
      <p:pic>
        <p:nvPicPr>
          <p:cNvPr id="26" name="Picture 25" descr="marca20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167866" y="3921843"/>
            <a:ext cx="1146004" cy="129880"/>
          </a:xfrm>
          <a:prstGeom prst="rect">
            <a:avLst/>
          </a:prstGeom>
        </p:spPr>
      </p:pic>
      <p:pic>
        <p:nvPicPr>
          <p:cNvPr id="27" name="Picture 26" descr="marca21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15867" y="4645152"/>
            <a:ext cx="669918" cy="438912"/>
          </a:xfrm>
          <a:prstGeom prst="rect">
            <a:avLst/>
          </a:prstGeom>
        </p:spPr>
      </p:pic>
      <p:pic>
        <p:nvPicPr>
          <p:cNvPr id="28" name="Picture 27" descr="marca22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26164" y="4702742"/>
            <a:ext cx="1146004" cy="323730"/>
          </a:xfrm>
          <a:prstGeom prst="rect">
            <a:avLst/>
          </a:prstGeom>
        </p:spPr>
      </p:pic>
      <p:pic>
        <p:nvPicPr>
          <p:cNvPr id="29" name="Picture 28" descr="marca23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74504" y="4738547"/>
            <a:ext cx="1146004" cy="252120"/>
          </a:xfrm>
          <a:prstGeom prst="rect">
            <a:avLst/>
          </a:prstGeom>
        </p:spPr>
      </p:pic>
      <p:pic>
        <p:nvPicPr>
          <p:cNvPr id="30" name="Picture 29" descr="marca24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541628" y="4645152"/>
            <a:ext cx="1108438" cy="438912"/>
          </a:xfrm>
          <a:prstGeom prst="rect">
            <a:avLst/>
          </a:prstGeom>
        </p:spPr>
      </p:pic>
      <p:pic>
        <p:nvPicPr>
          <p:cNvPr id="31" name="Picture 30" descr="marca25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071185" y="4658914"/>
            <a:ext cx="1146004" cy="411386"/>
          </a:xfrm>
          <a:prstGeom prst="rect">
            <a:avLst/>
          </a:prstGeom>
        </p:spPr>
      </p:pic>
      <p:pic>
        <p:nvPicPr>
          <p:cNvPr id="32" name="Picture 31" descr="marca26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19526" y="4803487"/>
            <a:ext cx="1146004" cy="122240"/>
          </a:xfrm>
          <a:prstGeom prst="rect">
            <a:avLst/>
          </a:prstGeom>
        </p:spPr>
      </p:pic>
      <p:pic>
        <p:nvPicPr>
          <p:cNvPr id="33" name="Picture 32" descr="marca27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167866" y="4745578"/>
            <a:ext cx="1146004" cy="238058"/>
          </a:xfrm>
          <a:prstGeom prst="rect">
            <a:avLst/>
          </a:prstGeom>
        </p:spPr>
      </p:pic>
      <p:pic>
        <p:nvPicPr>
          <p:cNvPr id="34" name="Picture 33" descr="marca28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93082" y="5522976"/>
            <a:ext cx="715486" cy="438912"/>
          </a:xfrm>
          <a:prstGeom prst="rect">
            <a:avLst/>
          </a:prstGeom>
        </p:spPr>
      </p:pic>
      <p:pic>
        <p:nvPicPr>
          <p:cNvPr id="35" name="Picture 34" descr="marca29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674257" y="5522976"/>
            <a:ext cx="649817" cy="438912"/>
          </a:xfrm>
          <a:prstGeom prst="rect">
            <a:avLst/>
          </a:prstGeom>
        </p:spPr>
      </p:pic>
      <p:pic>
        <p:nvPicPr>
          <p:cNvPr id="36" name="Picture 35" descr="marca30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974504" y="5596067"/>
            <a:ext cx="1146004" cy="292729"/>
          </a:xfrm>
          <a:prstGeom prst="rect">
            <a:avLst/>
          </a:prstGeom>
        </p:spPr>
      </p:pic>
      <p:pic>
        <p:nvPicPr>
          <p:cNvPr id="37" name="Picture 36" descr="marca31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5522845" y="5577776"/>
            <a:ext cx="1146004" cy="329311"/>
          </a:xfrm>
          <a:prstGeom prst="rect">
            <a:avLst/>
          </a:prstGeom>
        </p:spPr>
      </p:pic>
      <p:pic>
        <p:nvPicPr>
          <p:cNvPr id="38" name="Picture 37" descr="marca32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071185" y="5661487"/>
            <a:ext cx="1146004" cy="161889"/>
          </a:xfrm>
          <a:prstGeom prst="rect">
            <a:avLst/>
          </a:prstGeom>
        </p:spPr>
      </p:pic>
      <p:pic>
        <p:nvPicPr>
          <p:cNvPr id="39" name="Picture 38" descr="marca33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619526" y="5578717"/>
            <a:ext cx="1146004" cy="32742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3208340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POR ONDE COMEÇAMOS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 desafio número 1 não é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atrair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 É converter.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55648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Os próprios lojistas colocam conversão na frente de tráfego. Quem fatura até R$ 100 mil converte 0,75%, contra 1,17% de quem já passou disso.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487168"/>
            <a:ext cx="7863840" cy="347472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77240" y="2487168"/>
            <a:ext cx="7863840" cy="34747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78408" y="2487168"/>
            <a:ext cx="749807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Baixa taxa de conversão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23959" y="2487168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57%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962656"/>
            <a:ext cx="7863840" cy="347472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777240" y="2962656"/>
            <a:ext cx="6484218" cy="347472"/>
          </a:xfrm>
          <a:prstGeom prst="roundRect">
            <a:avLst>
              <a:gd name="adj" fmla="val 50000"/>
            </a:avLst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78408" y="2962656"/>
            <a:ext cx="749807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Falta de capital para reinvestir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3959" y="2962656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47%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438144"/>
            <a:ext cx="7863840" cy="347472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77240" y="3438144"/>
            <a:ext cx="5932370" cy="347472"/>
          </a:xfrm>
          <a:prstGeom prst="roundRect">
            <a:avLst>
              <a:gd name="adj" fmla="val 50000"/>
            </a:avLst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78408" y="3438144"/>
            <a:ext cx="749807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Dificuldade de atrair tráfego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23959" y="3438144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43%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913632"/>
            <a:ext cx="7863840" cy="347472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77240" y="3913632"/>
            <a:ext cx="5518484" cy="347472"/>
          </a:xfrm>
          <a:prstGeom prst="roundRect">
            <a:avLst>
              <a:gd name="adj" fmla="val 50000"/>
            </a:avLst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78408" y="3913632"/>
            <a:ext cx="749807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Carrinho abandonado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3959" y="391363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40%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4389120"/>
            <a:ext cx="7863840" cy="347472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77240" y="4389120"/>
            <a:ext cx="4552749" cy="347472"/>
          </a:xfrm>
          <a:prstGeom prst="roundRect">
            <a:avLst>
              <a:gd name="adj" fmla="val 50000"/>
            </a:avLst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78408" y="4389120"/>
            <a:ext cx="7498079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Mídia paga mais cara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23959" y="438912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33%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4992624"/>
            <a:ext cx="7863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Tráfego você compra. </a:t>
            </a:r>
            <a:r>
              <a:rPr sz="2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Conversão você constrói.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504688"/>
            <a:ext cx="8595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Primeiro você acerta a taxa de conversão da sua loja. Escalar mídia paga antes disso é pagar mais caro para perder a mesma gente no mesmo lugar.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Desafios apontados pelos próprios lojistas. Fontes: Nuvemshop, com dados do NuvemCommerce 2026 · Nuvemshop, taxa de conversão no e-commerce.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3850009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 CAMINHO DO CLIENTE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Conversão são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cinco etapas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, não um número.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73936"/>
            <a:ext cx="162763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11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ETAPA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3744" y="1773936"/>
            <a:ext cx="217627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11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O QUE PRECISA SER VERDADE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18888" y="1773936"/>
            <a:ext cx="3291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11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SE NÃO, A CAUSA COSTUMA 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1773936"/>
            <a:ext cx="318211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11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RESOLVE COM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1993392"/>
            <a:ext cx="10856671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7240" y="2084832"/>
            <a:ext cx="16276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1. Chegou</a:t>
            </a:r>
          </a:p>
          <a:p>
            <a:pPr algn="l">
              <a:lnSpc>
                <a:spcPct val="125000"/>
              </a:lnSpc>
            </a:pPr>
            <a:r>
              <a:rPr sz="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sessão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23744" y="2084832"/>
            <a:ext cx="21762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 loja abre rápido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8888" y="2084832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Banner pesado, aplicativos demais, vídeo no topo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2084832"/>
            <a:ext cx="318211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Banner abaixo de 300 KB, app sem uso desinstalado, teste pelo celular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2834640"/>
            <a:ext cx="16276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2. Viu um produto</a:t>
            </a:r>
          </a:p>
          <a:p>
            <a:pPr algn="l">
              <a:lnSpc>
                <a:spcPct val="125000"/>
              </a:lnSpc>
            </a:pPr>
            <a:r>
              <a:rPr sz="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view_item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3744" y="2834640"/>
            <a:ext cx="21762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Ela encontra o que quer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18888" y="2834640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Home só institucional, produtos mal posicionados, layout não intuitivo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2834640"/>
            <a:ext cx="318211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Mais vendidos no topo, busca visível, filtro por tamanho e disponibilidade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" y="3493008"/>
            <a:ext cx="10856671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584448"/>
            <a:ext cx="16276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3. Colocou no carrinho</a:t>
            </a:r>
          </a:p>
          <a:p>
            <a:pPr algn="l">
              <a:lnSpc>
                <a:spcPct val="125000"/>
              </a:lnSpc>
            </a:pPr>
            <a:r>
              <a:rPr sz="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add_to_cart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23744" y="3584448"/>
            <a:ext cx="21762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 página convence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18888" y="3584448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Foto única, descrição incompleta, preço sem parcela, zero avaliação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3584448"/>
            <a:ext cx="318211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Fotos em uso, Pix e parcelas junto do preço, avaliação com foto, FAQ na página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4334256"/>
            <a:ext cx="16276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4. Abriu o checkout</a:t>
            </a:r>
          </a:p>
          <a:p>
            <a:pPr algn="l">
              <a:lnSpc>
                <a:spcPct val="125000"/>
              </a:lnSpc>
            </a:pPr>
            <a:r>
              <a:rPr sz="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begin_checkout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3744" y="4334256"/>
            <a:ext cx="21762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 frete cabe no bolso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18888" y="4334256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Frete que só aparece no fim, prazo vago, frete grátis que não vale para a região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0" y="4334256"/>
            <a:ext cx="318211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Cálculo de CEP na página de produto, prazo com data, piso do frete grátis coerente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67512" y="4992624"/>
            <a:ext cx="10856671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777240" y="5084064"/>
            <a:ext cx="16276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5. Pagou</a:t>
            </a:r>
          </a:p>
          <a:p>
            <a:pPr algn="l">
              <a:lnSpc>
                <a:spcPct val="125000"/>
              </a:lnSpc>
            </a:pPr>
            <a:r>
              <a:rPr sz="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purchase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23744" y="5084064"/>
            <a:ext cx="217627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 pagamento é fácil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18888" y="5084064"/>
            <a:ext cx="32918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Cadastro longo, conta obrigatória, poucas formas de pagamento, taxa nova no fim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5084064"/>
            <a:ext cx="318211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Compra como visitante, CEP que preenche o endereço, Pix em destaque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Guarde a etapa onde a sua loja perde mais gente. Cada correção mexe numa porcentagem pequena, e elas se multiplicam.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O avanço de cada etapa você acompanha no painel da sua loja, em Estatísticas, Conversão de vendas. Mais de 80% das compras iniciadas não são finalizadas. Fonte: Nuvemshop.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4491677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 EFEITO DE MULTIPLICAR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Mesmo tráfego.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Outro faturamento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55648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Mesma loja, 9.000 visitas e ticket de R$ 288. No cenário 2, cada etapa subiu apenas um degrau.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77440"/>
            <a:ext cx="5135727" cy="3246120"/>
          </a:xfrm>
          <a:prstGeom prst="roundRect">
            <a:avLst>
              <a:gd name="adj" fmla="val 394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2578608"/>
            <a:ext cx="4587087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0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CENÁRIO 1 · COMO ESTÁ HOJE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9923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Visitas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99923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999232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9.000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51560" y="3383279"/>
            <a:ext cx="4587087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51560" y="345643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Carrinho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0360" y="345643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5,0%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3456432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450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1560" y="3840480"/>
            <a:ext cx="4587087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51560" y="3913631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Checkout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80360" y="3913631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45%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913631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203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51560" y="4297679"/>
            <a:ext cx="4587087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51560" y="4370831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Pagou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80360" y="4370831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33%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0440" y="4370831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67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51560" y="4956048"/>
            <a:ext cx="4587087" cy="512064"/>
          </a:xfrm>
          <a:prstGeom prst="roundRect">
            <a:avLst>
              <a:gd name="adj" fmla="val 17857"/>
            </a:avLst>
          </a:prstGeom>
          <a:solidFill>
            <a:srgbClr val="F7F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197864" y="4956048"/>
            <a:ext cx="21031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Conversão geral</a:t>
            </a:r>
          </a:p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0,74%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63240" y="4956048"/>
            <a:ext cx="2429103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Faturamento no mês</a:t>
            </a:r>
          </a:p>
          <a:p>
            <a:pPr algn="r">
              <a:lnSpc>
                <a:spcPct val="120000"/>
              </a:lnSpc>
            </a:pPr>
            <a:r>
              <a:rPr sz="15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R$ 19.296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78727" y="2377440"/>
            <a:ext cx="5135727" cy="3246120"/>
          </a:xfrm>
          <a:prstGeom prst="roundRect">
            <a:avLst>
              <a:gd name="adj" fmla="val 3943"/>
            </a:avLst>
          </a:prstGeom>
          <a:solidFill>
            <a:srgbClr val="FFFFFF"/>
          </a:solidFill>
          <a:ln w="19050">
            <a:solidFill>
              <a:srgbClr val="7433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553047" y="2578608"/>
            <a:ext cx="4587087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0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CENÁRIO 2 · UM DEGRAU EM CADA ETAPA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99923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Visitas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1847" y="299923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100%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21927" y="2999232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9.000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53047" y="3383279"/>
            <a:ext cx="4587087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553047" y="3456432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Carrinho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1847" y="345643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5,6%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21927" y="3456432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504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0411815" y="3474720"/>
            <a:ext cx="694944" cy="237744"/>
          </a:xfrm>
          <a:prstGeom prst="roundRect">
            <a:avLst>
              <a:gd name="adj" fmla="val 50000"/>
            </a:avLst>
          </a:prstGeom>
          <a:solidFill>
            <a:srgbClr val="E8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10411815" y="3474720"/>
            <a:ext cx="694944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+12%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53047" y="3840480"/>
            <a:ext cx="4587087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553047" y="3913631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Checkout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81847" y="3913631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50%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21927" y="3913631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252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411815" y="3931919"/>
            <a:ext cx="694944" cy="237744"/>
          </a:xfrm>
          <a:prstGeom prst="roundRect">
            <a:avLst>
              <a:gd name="adj" fmla="val 50000"/>
            </a:avLst>
          </a:prstGeom>
          <a:solidFill>
            <a:srgbClr val="E8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411815" y="3931919"/>
            <a:ext cx="694944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+24%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53047" y="4297679"/>
            <a:ext cx="4587087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6553047" y="4370831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Pagou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81847" y="4370831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38%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21927" y="4370831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96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411815" y="4389119"/>
            <a:ext cx="694944" cy="237744"/>
          </a:xfrm>
          <a:prstGeom prst="roundRect">
            <a:avLst>
              <a:gd name="adj" fmla="val 50000"/>
            </a:avLst>
          </a:prstGeom>
          <a:solidFill>
            <a:srgbClr val="E8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11815" y="4389119"/>
            <a:ext cx="694944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+43%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553047" y="4956048"/>
            <a:ext cx="4587087" cy="512064"/>
          </a:xfrm>
          <a:prstGeom prst="roundRect">
            <a:avLst>
              <a:gd name="adj" fmla="val 17857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6699351" y="4956048"/>
            <a:ext cx="2103120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Conversão geral</a:t>
            </a:r>
          </a:p>
          <a:p>
            <a:pPr algn="l">
              <a:lnSpc>
                <a:spcPct val="120000"/>
              </a:lnSpc>
            </a:pPr>
            <a:r>
              <a:rPr sz="15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1,07%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564727" y="4956048"/>
            <a:ext cx="2429103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Faturamento no mês   +43%</a:t>
            </a:r>
          </a:p>
          <a:p>
            <a:pPr algn="r">
              <a:lnSpc>
                <a:spcPct val="120000"/>
              </a:lnSpc>
            </a:pPr>
            <a:r>
              <a:rPr sz="15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R$ 27.648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Antes de escolher qual etapa atacar, vale ouvir o que o cliente diz quando desiste da compra.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Ticket médio de R$ 288, o do e-commerce D2C brasileiro em agosto de 2026. Mesmo no cenário 2 a conversão fica abaixo de 1,17%, a média das lojas acima de R$ 100 mil. Fontes: Radar do Ecommerce D2C · Nuvemshop, taxa de conversão.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5133345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 PESO DE CADA MOTIVO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Por que o brasileiro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desiste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 da compra.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55648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Motivos declarados por consumidores no Brasil. Os dois primeiros são entrega. Os dois seguintes são a experiência da sua loja.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633472"/>
            <a:ext cx="7680960" cy="475488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77240" y="2633472"/>
            <a:ext cx="7680960" cy="4754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33271" y="2633472"/>
            <a:ext cx="72237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Frete muito caro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263347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29800" y="263347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ENTREGA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346704"/>
            <a:ext cx="7680960" cy="475488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77240" y="3346704"/>
            <a:ext cx="4716378" cy="4754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33271" y="3346704"/>
            <a:ext cx="72237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Prazo de entrega muito longo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334670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9800" y="334670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ENTREGA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059935"/>
            <a:ext cx="7680960" cy="475488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4059935"/>
            <a:ext cx="2964581" cy="475488"/>
          </a:xfrm>
          <a:prstGeom prst="roundRect">
            <a:avLst>
              <a:gd name="adj" fmla="val 50000"/>
            </a:avLst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033271" y="4059935"/>
            <a:ext cx="72237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Loja virtual desconhecida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4059935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22%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29800" y="4059935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SUA LOJA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773168"/>
            <a:ext cx="7680960" cy="475488"/>
          </a:xfrm>
          <a:prstGeom prst="roundRect">
            <a:avLst>
              <a:gd name="adj" fmla="val 50000"/>
            </a:avLst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77240" y="4773168"/>
            <a:ext cx="2560320" cy="475488"/>
          </a:xfrm>
          <a:prstGeom prst="roundRect">
            <a:avLst>
              <a:gd name="adj" fmla="val 50000"/>
            </a:avLst>
          </a:prstGeom>
          <a:solidFill>
            <a:srgbClr val="CBB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33271" y="4773168"/>
            <a:ext cx="72237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Excesso de pop-ups e anúncios no site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0" y="477316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19%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29800" y="477316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SUA LOJA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Como o frete lidera com folga, é por ele que vamos começar a resolver.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Fonte: NuvemCommerce 2026, Nuvemshop.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5775013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OITO FORMAS DE USAR O FRETE A FAVOR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Estratégias de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frete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 que protegem a margem.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Escolha duas ou três, não todas. Nenhuma delas dispensa mostrar o valor cedo.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49424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96695" y="245059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4168" y="2450592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Piso por valor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6695" y="2852928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Frete grátis acima de 1,5 vez o ticket médio, com barra de "faltam R$ X". A forma mais direta de subir o valor do pedido.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86835" y="2249424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706291" y="245059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3763" y="2450592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Frete embutido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6291" y="2852928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Diluir parte do custo no preço, em torno de 10%, e anunciar frete grátis. Melhor em produto de margem alta e item leve.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2249424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415887" y="245059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3359" y="2450592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Grátis por região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5887" y="2852928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Liberar só onde o custo de envio é baixo, normalmente o seu estado e os vizinhos, e comunicar isso com clareza.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06027" y="2249424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25483" y="2450592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72955" y="2450592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Frete fixo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483" y="2852928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Um valor único por região, por exemplo R$ 19,90. Previsível para o cliente e fácil de calcular na sua planilha.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4059935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96695" y="4261103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44168" y="4261103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Econômico e expresso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6695" y="4663440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Duas opções, com a diferença de preço e de data explícita. Quem tem pressa paga, quem não tem escolhe o barato.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86835" y="4059935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706291" y="4261103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53763" y="4261103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Grátis por categoria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6291" y="4663440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Liberar nos produtos de maior margem ou no estoque que precisa girar, em vez de liberar na loja inteira.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96431" y="4059935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15887" y="4261103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3359" y="4261103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Grátis na recompra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5887" y="4663440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Cupom de frete grátis para quem já comprou. Custa menos que um clique novo e traz o cliente de volta.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906027" y="4059935"/>
            <a:ext cx="2508427" cy="1627632"/>
          </a:xfrm>
          <a:prstGeom prst="roundRect">
            <a:avLst>
              <a:gd name="adj" fmla="val 730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125483" y="4261103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72955" y="4261103"/>
            <a:ext cx="1722043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Data com frete grátis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25483" y="4663440"/>
            <a:ext cx="206951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Ação pontual no calendário, como o Dia do Frete Grátis, para concentrar demanda sem virar regra permanente.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Qualquer uma dessas decisões precisa passar por duas contas simples. Vamos fazer elas agora.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Retirada na loja ou em ponto de coleta, quando existe, é a versão de custo zero da estratégia 4. Fonte das referências: Nuvemshop, estratégia de frete grátis.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6416681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PRÁTICA · ABRA A SUA PLANILHA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 conta do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frete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Duas perguntas: o frete que você cobra pesa demais no bolso do cliente, e o frete grátis que você dá cabe na sua margem?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49424"/>
            <a:ext cx="5135727" cy="3200400"/>
          </a:xfrm>
          <a:prstGeom prst="roundRect">
            <a:avLst>
              <a:gd name="adj" fmla="val 3714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051560" y="2487168"/>
            <a:ext cx="384048" cy="384048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51560" y="2487168"/>
            <a:ext cx="38404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3624" y="2487168"/>
            <a:ext cx="4038447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 frete pesa no bolso do cliente?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1560" y="3035808"/>
            <a:ext cx="4587087" cy="566928"/>
          </a:xfrm>
          <a:prstGeom prst="roundRect">
            <a:avLst>
              <a:gd name="adj" fmla="val 19354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51560" y="3035808"/>
            <a:ext cx="458708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frete médio ÷ ticket médio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767328"/>
            <a:ext cx="4587087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Acima de 15% do ticket, o frete vira o motivo da desistência. Régua de trabalho da Aure, não meta contratada.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4498848"/>
            <a:ext cx="45870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· </a:t>
            </a:r>
            <a:r>
              <a:rPr sz="10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Exemplo: frete de R$ 28 num ticket de R$ 288 dá 9,7%.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956048"/>
            <a:ext cx="45870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· </a:t>
            </a:r>
            <a:r>
              <a:rPr sz="10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Se passar de 15%, a saída é embutir parte no preço ou negociar a faixa.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78727" y="2249424"/>
            <a:ext cx="5135727" cy="3200400"/>
          </a:xfrm>
          <a:prstGeom prst="roundRect">
            <a:avLst>
              <a:gd name="adj" fmla="val 3714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553047" y="2487168"/>
            <a:ext cx="384048" cy="384048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553047" y="2487168"/>
            <a:ext cx="384048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65111" y="2487168"/>
            <a:ext cx="4038447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 frete grátis cabe na sua margem?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53047" y="3035808"/>
            <a:ext cx="4587087" cy="566928"/>
          </a:xfrm>
          <a:prstGeom prst="roundRect">
            <a:avLst>
              <a:gd name="adj" fmla="val 19354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553047" y="3035808"/>
            <a:ext cx="458708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piso = ticket médio × 1,5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3047" y="3767328"/>
            <a:ext cx="4587087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Com ticket de R$ 288, o piso fica em R$ 432. Abaixo disso, cada pedido come margem que você não tem.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3047" y="4498848"/>
            <a:ext cx="45870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· </a:t>
            </a:r>
            <a:r>
              <a:rPr sz="10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Confira: margem bruta do pedido no piso menos o custo do frete.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3047" y="4956048"/>
            <a:ext cx="4587087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· </a:t>
            </a:r>
            <a:r>
              <a:rPr sz="10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Se o resultado for negativo, suba o piso antes de anunciar.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Resolvido o frete, sobra a tela onde a decisão nasce: a página do produto.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O piso em 1,5 vez o ticket médio é a régua de trabalho da Aure, não uma meta contratada. Ticket médio de referência: Radar do Ecommerce D2C, Nuvemshop. A dica de diluir cerca de 10% do frete no preço vem da própria Nuvemshop.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7058349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ONDE A DECISÃO NASCE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 página do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produto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, antes e depois.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 primeira tela precisa responder preço, prazo, confiança e dúvida. O que fica abaixo da dobra quase ninguém rola para ver.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49424"/>
            <a:ext cx="5090007" cy="3383280"/>
          </a:xfrm>
          <a:prstGeom prst="roundRect">
            <a:avLst>
              <a:gd name="adj" fmla="val 378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77240" y="2249424"/>
            <a:ext cx="5090007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C0392B"/>
              </a:gs>
              <a:gs pos="100000">
                <a:srgbClr val="CD6459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542032"/>
            <a:ext cx="5090007" cy="1645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7240" y="2249424"/>
            <a:ext cx="509000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 spc="11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COMO COSTUMA ESTAR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2889504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4168" y="2889504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Uma foto só, sem escala nem uso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273552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3273552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Preço sem parcela e sem Pix ao lado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657600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4168" y="3657600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Frete só aparece no carrinho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041648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44168" y="4041648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Nenhuma avaliação de quem comprou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4425696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4168" y="4425696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Descrição que abre pela ficha técnica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809744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4809744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Troca e prazo escondidos no rodapé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5193792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44168" y="5193792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Botão de comprar sumindo ao rolar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24447" y="2249424"/>
            <a:ext cx="5090007" cy="3383280"/>
          </a:xfrm>
          <a:prstGeom prst="roundRect">
            <a:avLst>
              <a:gd name="adj" fmla="val 3783"/>
            </a:avLst>
          </a:prstGeom>
          <a:solidFill>
            <a:srgbClr val="FFFFFF"/>
          </a:solidFill>
          <a:ln w="19050">
            <a:solidFill>
              <a:srgbClr val="1A9E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324447" y="2249424"/>
            <a:ext cx="5090007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1A9E5C"/>
              </a:gs>
              <a:gs pos="100000">
                <a:srgbClr val="4CB37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6324447" y="2542032"/>
            <a:ext cx="5090007" cy="164592"/>
          </a:xfrm>
          <a:prstGeom prst="rect">
            <a:avLst/>
          </a:prstGeom>
          <a:solidFill>
            <a:srgbClr val="1A9E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24447" y="2249424"/>
            <a:ext cx="509000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 spc="11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COMO PODE FICAR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98767" y="2889504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91375" y="2889504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Cinco fotos: isolada, escala, uso, detalhe, benefício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98767" y="3273552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91375" y="3273552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Preço, parcela e Pix na mesma linha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98767" y="3657600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91375" y="3657600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Cálculo de CEP com data de entrega na própria página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98767" y="4041648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91375" y="4041648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Nota e duas avaliações com foto acima do preço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98767" y="4425696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91375" y="4425696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Três linhas de problema antes de qualquer medida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98767" y="4809744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91375" y="4809744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Prazo de troca escrito do lado do botão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98767" y="5193792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✓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91375" y="5193792"/>
            <a:ext cx="426704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Barra fixa com preço e comprar sempre à vista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Quem sai mesmo assim ainda dá para trazer de volta, e isso é a venda mais barata da loja.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7700018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QUEM SAIU SEM COMPRAR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Três mensagens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trazem de volta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Quem abandonou já escolheu o produto e aceitou o preço. É a venda mais barata da sua loja.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49424"/>
            <a:ext cx="3399434" cy="2286000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033271" y="2468880"/>
            <a:ext cx="365760" cy="36576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33271" y="246888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432304"/>
            <a:ext cx="239359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Pix gerado e não pago</a:t>
            </a:r>
          </a:p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20 minutos depois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1" y="3017520"/>
            <a:ext cx="2887370" cy="1298448"/>
          </a:xfrm>
          <a:prstGeom prst="roundRect">
            <a:avLst>
              <a:gd name="adj" fmla="val 8450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197864" y="3145536"/>
            <a:ext cx="255818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Oi, [nome]! Seu pedido está reservado, só falta o Pix. O código expira em [tempo]. Quer que eu gere um novo link?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6130" y="2249424"/>
            <a:ext cx="3399434" cy="2286000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52162" y="2468880"/>
            <a:ext cx="365760" cy="36576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652162" y="246888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7650" y="2432304"/>
            <a:ext cx="239359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Carrinho abandonado</a:t>
            </a:r>
          </a:p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 hora depois, sem cupom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52162" y="3017520"/>
            <a:ext cx="2887370" cy="1298448"/>
          </a:xfrm>
          <a:prstGeom prst="roundRect">
            <a:avLst>
              <a:gd name="adj" fmla="val 8450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816754" y="3145536"/>
            <a:ext cx="255818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Vi que você deixou [produto] no carrinho e guardei para você. Ficou dúvida de tamanho, prazo ou troca? Me responde aqui.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15020" y="2249424"/>
            <a:ext cx="3399434" cy="2286000"/>
          </a:xfrm>
          <a:prstGeom prst="roundRect">
            <a:avLst>
              <a:gd name="adj" fmla="val 52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271052" y="2468880"/>
            <a:ext cx="365760" cy="365760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71052" y="246888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46540" y="2432304"/>
            <a:ext cx="239359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Última tentativa</a:t>
            </a:r>
          </a:p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agora com incentivo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1052" y="3017520"/>
            <a:ext cx="2887370" cy="1298448"/>
          </a:xfrm>
          <a:prstGeom prst="roundRect">
            <a:avLst>
              <a:gd name="adj" fmla="val 8450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435644" y="3145536"/>
            <a:ext cx="2558186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Separei o cupom [cupom] para fechar o seu pedido. Se não for o momento, me diz o que faltou.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718304"/>
            <a:ext cx="5208879" cy="859536"/>
          </a:xfrm>
          <a:prstGeom prst="roundRect">
            <a:avLst>
              <a:gd name="adj" fmla="val 12765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1014983" y="4882896"/>
            <a:ext cx="1051560" cy="530352"/>
          </a:xfrm>
          <a:prstGeom prst="roundRect">
            <a:avLst>
              <a:gd name="adj" fmla="val 20689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14983" y="4882896"/>
            <a:ext cx="105156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73%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58568" y="4828032"/>
            <a:ext cx="3471519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dos lojistas já usam o WhatsApp como canal de venda, e é nele que essa conversa acontece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05575" y="4718304"/>
            <a:ext cx="5208879" cy="859536"/>
          </a:xfrm>
          <a:prstGeom prst="roundRect">
            <a:avLst>
              <a:gd name="adj" fmla="val 12765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6443319" y="4882896"/>
            <a:ext cx="1051560" cy="530352"/>
          </a:xfrm>
          <a:prstGeom prst="roundRect">
            <a:avLst>
              <a:gd name="adj" fmla="val 20689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443319" y="4882896"/>
            <a:ext cx="105156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15%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6903" y="4828032"/>
            <a:ext cx="3471519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das vendas de Black Friday foram impulsionadas por automação de e-mail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Isso cobre quem já saiu. Falta o principal: o que mexer em cada etapa para menos gente sair.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Comece sem cupom: desconto automático em toda recuperação ensina o cliente a abandonar o carrinho de propósito. Fontes: Nuvemshop, NuvemCommerce 2026 · Nuvemshop, recuperação de carrinhos.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8341686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 QUE FAZER EM CADA PORTA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Dicas para subir a conversão,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etapa por etapa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Ações que cabem na rotina de quem toca a loja sozinho. Faça de cima para baixo dentro de cada etapa.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12848"/>
            <a:ext cx="1995769" cy="3401568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978408" y="2450592"/>
            <a:ext cx="329184" cy="329184"/>
          </a:xfrm>
          <a:prstGeom prst="roundRect">
            <a:avLst>
              <a:gd name="adj" fmla="val 30555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78408" y="245059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9032" y="2450592"/>
            <a:ext cx="1172809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Chegou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96695" y="2948940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179576" y="2871216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Comprima as imagens do banner e das vitrines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96695" y="3525012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179576" y="3447288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Desinstale o app que você não usa há 3 meses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6695" y="4101084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179576" y="4023360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Tire o vídeo automático do topo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96695" y="4677156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179576" y="4599432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Teste pelo celular no 4G, não no wi-fi da loja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78408" y="5138928"/>
            <a:ext cx="1593433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78408" y="5230368"/>
            <a:ext cx="159343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i="0" spc="8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MEXE EM </a:t>
            </a:r>
            <a:r>
              <a:rPr sz="800" b="1" i="0" spc="8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VISITAS QUE FICAM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937601" y="2212848"/>
            <a:ext cx="1995769" cy="3401568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3138769" y="2450592"/>
            <a:ext cx="329184" cy="329184"/>
          </a:xfrm>
          <a:prstGeom prst="roundRect">
            <a:avLst>
              <a:gd name="adj" fmla="val 30555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3138769" y="245059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59393" y="2450592"/>
            <a:ext cx="1172809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Achou o produto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157057" y="2948940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339937" y="2871216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Suba os mais vendidos para a primeira tela da home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157057" y="3525012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339937" y="3447288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Renomeie as categorias como o cliente fala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157057" y="4101084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3339937" y="4023360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Busca visível, com os erros de digitação cadastrados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157057" y="4677156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3339937" y="4599432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Mande o esgotado para o fim da categoria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38769" y="5138928"/>
            <a:ext cx="1593433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3138769" y="5230368"/>
            <a:ext cx="159343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i="0" spc="8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MEXE EM </a:t>
            </a:r>
            <a:r>
              <a:rPr sz="800" b="1" i="0" spc="8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VISITA PARA PRODUTO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97962" y="2212848"/>
            <a:ext cx="1995769" cy="3401568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5299130" y="2450592"/>
            <a:ext cx="329184" cy="329184"/>
          </a:xfrm>
          <a:prstGeom prst="roundRect">
            <a:avLst>
              <a:gd name="adj" fmla="val 30555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5299130" y="245059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19754" y="2450592"/>
            <a:ext cx="1172809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Carrinho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317418" y="2948940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500298" y="2871216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Acrescente foto em uso e com noção de tamanho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317418" y="3525012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5500298" y="3447288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Junte preço, parcela e Pix na mesma linha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317418" y="4101084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5500298" y="4023360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Peça avaliação nos 5 produtos mais visitados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317418" y="4677156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500298" y="4599432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Traga para a página as 5 dúvidas do WhatsApp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299130" y="5138928"/>
            <a:ext cx="1593433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5299130" y="5230368"/>
            <a:ext cx="159343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i="0" spc="8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MEXE EM </a:t>
            </a:r>
            <a:r>
              <a:rPr sz="800" b="1" i="0" spc="8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PRODUTO PARA CARRINHO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258324" y="2212848"/>
            <a:ext cx="1995769" cy="3401568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7459492" y="2450592"/>
            <a:ext cx="329184" cy="329184"/>
          </a:xfrm>
          <a:prstGeom prst="roundRect">
            <a:avLst>
              <a:gd name="adj" fmla="val 30555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7459492" y="245059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80116" y="2450592"/>
            <a:ext cx="1172809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Checkout aberto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477780" y="2948940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7660660" y="2871216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Calculadora de CEP na página de produto, com data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477780" y="3525012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7660660" y="3447288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Piso do frete grátis em 1,5 vez o seu ticket médio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477780" y="4101084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7660660" y="4023360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Barra de "faltam R$ X" no carrinho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477780" y="4677156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7660660" y="4599432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Duas opções de envio: a econômica e a rápida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59492" y="5138928"/>
            <a:ext cx="1593433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7459492" y="5230368"/>
            <a:ext cx="159343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i="0" spc="8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MEXE EM </a:t>
            </a:r>
            <a:r>
              <a:rPr sz="800" b="1" i="0" spc="8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CARRINHO PARA CHECKOUT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418685" y="2212848"/>
            <a:ext cx="1995769" cy="3401568"/>
          </a:xfrm>
          <a:prstGeom prst="roundRect">
            <a:avLst>
              <a:gd name="adj" fmla="val 595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9619853" y="2450592"/>
            <a:ext cx="329184" cy="329184"/>
          </a:xfrm>
          <a:prstGeom prst="roundRect">
            <a:avLst>
              <a:gd name="adj" fmla="val 30555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9619853" y="2450592"/>
            <a:ext cx="32918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5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040477" y="2450592"/>
            <a:ext cx="1172809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Pagou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638141" y="2948940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9821021" y="2871216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Libere a compra como visitante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638141" y="3525012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9821021" y="3447288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Deixe o CEP preencher o endereço sozinho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638141" y="4101084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TextBox 71"/>
          <p:cNvSpPr txBox="1"/>
          <p:nvPr/>
        </p:nvSpPr>
        <p:spPr>
          <a:xfrm>
            <a:off x="9821021" y="4023360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Pix em primeiro, com o desconto declarado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638141" y="4677156"/>
            <a:ext cx="64008" cy="64008"/>
          </a:xfrm>
          <a:prstGeom prst="roundRect">
            <a:avLst>
              <a:gd name="adj" fmla="val 50000"/>
            </a:avLst>
          </a:prstGeom>
          <a:solidFill>
            <a:srgbClr val="743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TextBox 73"/>
          <p:cNvSpPr txBox="1"/>
          <p:nvPr/>
        </p:nvSpPr>
        <p:spPr>
          <a:xfrm>
            <a:off x="9821021" y="4599432"/>
            <a:ext cx="139226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Faça um pedido de teste pelo celular todo mês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619853" y="5138928"/>
            <a:ext cx="1593433" cy="12700"/>
          </a:xfrm>
          <a:prstGeom prst="rect">
            <a:avLst/>
          </a:prstGeom>
          <a:solidFill>
            <a:srgbClr val="E7E1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TextBox 75"/>
          <p:cNvSpPr txBox="1"/>
          <p:nvPr/>
        </p:nvSpPr>
        <p:spPr>
          <a:xfrm>
            <a:off x="9619853" y="5230368"/>
            <a:ext cx="1593433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i="0" spc="8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MEXE EM </a:t>
            </a:r>
            <a:r>
              <a:rPr sz="800" b="1" i="0" spc="8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CHECKOUT PARA VENDA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Não dá para fazer tudo de uma vez. A ordem que rende mais é o contrário da que o cliente percorre.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8983354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POR ONDE COMEÇAR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Arrume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do fim para o começo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O cliente anda do começo para o fim. Você conserta ao contrário: mexer no topo antes só leva mais gente para o mesmo vazamento.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95728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 spc="10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O CLIENTE ANDA ASSIM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237744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F7F5F2"/>
          </a:solidFill>
          <a:ln w="12700">
            <a:solidFill>
              <a:srgbClr val="DED7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880360" y="2377440"/>
            <a:ext cx="129844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velocidade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78808" y="2377440"/>
            <a:ext cx="29260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CBBCEA"/>
                </a:solidFill>
                <a:latin typeface="Montserrat"/>
                <a:cs typeface="Montserrat"/>
                <a:ea typeface="Montserrat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71416" y="237744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F7F5F2"/>
          </a:solidFill>
          <a:ln w="12700">
            <a:solidFill>
              <a:srgbClr val="DED7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1416" y="2377440"/>
            <a:ext cx="129844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home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9864" y="2377440"/>
            <a:ext cx="29260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CBBCEA"/>
                </a:solidFill>
                <a:latin typeface="Montserrat"/>
                <a:cs typeface="Montserrat"/>
                <a:ea typeface="Montserrat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2472" y="237744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F7F5F2"/>
          </a:solidFill>
          <a:ln w="12700">
            <a:solidFill>
              <a:srgbClr val="DED7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062472" y="2377440"/>
            <a:ext cx="129844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produto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60920" y="2377440"/>
            <a:ext cx="29260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CBBCEA"/>
                </a:solidFill>
                <a:latin typeface="Montserrat"/>
                <a:cs typeface="Montserrat"/>
                <a:ea typeface="Montserrat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53528" y="237744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F7F5F2"/>
          </a:solidFill>
          <a:ln w="12700">
            <a:solidFill>
              <a:srgbClr val="DED7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653528" y="2377440"/>
            <a:ext cx="129844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frete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1976" y="2377440"/>
            <a:ext cx="29260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CBBCEA"/>
                </a:solidFill>
                <a:latin typeface="Montserrat"/>
                <a:cs typeface="Montserrat"/>
                <a:ea typeface="Montserrat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44584" y="2377440"/>
            <a:ext cx="1298448" cy="329184"/>
          </a:xfrm>
          <a:prstGeom prst="roundRect">
            <a:avLst>
              <a:gd name="adj" fmla="val 50000"/>
            </a:avLst>
          </a:prstGeom>
          <a:solidFill>
            <a:srgbClr val="F7F5F2"/>
          </a:solidFill>
          <a:ln w="12700">
            <a:solidFill>
              <a:srgbClr val="DED7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244584" y="2377440"/>
            <a:ext cx="1298448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checkout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2889504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14400" y="2944368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14400" y="2944368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07592" y="2889504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Checkout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6472" y="2889504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Sem conta obrigatória, menos campos, Pix em destaque, nenhuma taxa nova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3310128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14400" y="3364992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14400" y="3364992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07592" y="331012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Frete e prazo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76472" y="3310128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Cálculo na página de produto, data de entrega, piso do frete grátis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77240" y="3730752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14400" y="3785615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914400" y="3785615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07592" y="373075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Recuperação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76472" y="3730752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Pix não pago, carrinho abandonado, resposta rápida no WhatsApp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4151376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914400" y="4206240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14400" y="4206240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07592" y="4151376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Página de produto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76472" y="4151376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Primeira tela completa, prova social, objeções respondidas ali mesmo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77240" y="4572000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914400" y="4626864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14400" y="4626864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07592" y="4572000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Home e categoria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76472" y="4572000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Caminho curto até o produto, busca e filtros que funcionam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77240" y="4992624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914400" y="5047488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914400" y="5047488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07592" y="4992624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Velocidade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76472" y="4992624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Imagens leves, aplicativos sem uso desinstalados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77240" y="5413248"/>
            <a:ext cx="10637215" cy="365760"/>
          </a:xfrm>
          <a:prstGeom prst="roundRect">
            <a:avLst>
              <a:gd name="adj" fmla="val 25000"/>
            </a:avLst>
          </a:prstGeom>
          <a:solidFill>
            <a:srgbClr val="EFE8FB"/>
          </a:solidFill>
          <a:ln w="12700">
            <a:solidFill>
              <a:srgbClr val="CBBC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914400" y="5468112"/>
            <a:ext cx="256032" cy="256032"/>
          </a:xfrm>
          <a:prstGeom prst="roundRect">
            <a:avLst>
              <a:gd name="adj" fmla="val 28571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914400" y="5468112"/>
            <a:ext cx="256032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 i="0">
                <a:solidFill>
                  <a:srgbClr val="FFFFFF"/>
                </a:solidFill>
                <a:latin typeface="Montserrat"/>
                <a:cs typeface="Montserrat"/>
                <a:ea typeface="Montserrat"/>
              </a:rPr>
              <a:t>7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307592" y="541324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Só então, mais tráfego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76472" y="5413248"/>
            <a:ext cx="7455103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Agora cada real entra num funil que aproveita melhor o que já chegava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Para saber qual etapa corrigir primeiro, você precisa dos números do funil juntos, num lugar só.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9625022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 FERRAMENTA QUE USAMOS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AureOS, o e-commerce inteiro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em uma tela só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773936"/>
            <a:ext cx="1691640" cy="347472"/>
          </a:xfrm>
          <a:prstGeom prst="roundRect">
            <a:avLst>
              <a:gd name="adj" fmla="val 50000"/>
            </a:avLst>
          </a:prstGeom>
          <a:solidFill>
            <a:srgbClr val="EFE8FB"/>
          </a:solidFill>
          <a:ln w="12700">
            <a:solidFill>
              <a:srgbClr val="CBBC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1773936"/>
            <a:ext cx="16916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Visão geral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96896" y="1773936"/>
            <a:ext cx="169164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596896" y="1773936"/>
            <a:ext cx="16916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Funil (GA4)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1773936"/>
            <a:ext cx="196596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16552" y="1773936"/>
            <a:ext cx="19659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Estoque e produtos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73975" y="1773936"/>
            <a:ext cx="38404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1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01/09 a 30/09 · comparado com 01/08 a 30/08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267712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Sistema interno da Aure. Faturamento, funil e estoque no mesmo lugar, cada número comparado com o período anterior e com o que estava planejado.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017520"/>
            <a:ext cx="3411626" cy="142646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3271" y="3218688"/>
            <a:ext cx="231434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APROVADO (E-COMMERCE)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3271" y="3511296"/>
            <a:ext cx="231434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R$ 52.775,34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1" y="3913631"/>
            <a:ext cx="28995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 R$ 51,8 mil planejado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1" y="4151376"/>
            <a:ext cx="289956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+2,0% vs período anterior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83026" y="3218688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109%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90034" y="3017520"/>
            <a:ext cx="3411626" cy="142646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646066" y="3218688"/>
            <a:ext cx="231434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TOTAL INVESTIDO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46066" y="3511296"/>
            <a:ext cx="231434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R$ 13.145,22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46066" y="3913631"/>
            <a:ext cx="28995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 R$ 12,7 mil planejado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6066" y="4151376"/>
            <a:ext cx="289956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+3,6% vs período anterior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95820" y="3218688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101%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02828" y="3017520"/>
            <a:ext cx="3411626" cy="142646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258860" y="3218688"/>
            <a:ext cx="231434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CONVERSÃO DO SITE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8860" y="3511296"/>
            <a:ext cx="231434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1,44%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58860" y="3913631"/>
            <a:ext cx="28995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 1,5% planejado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58860" y="4151376"/>
            <a:ext cx="289956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-6,8% vs período anterior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08615" y="3218688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99%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77240" y="4608576"/>
            <a:ext cx="3411626" cy="142646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33271" y="4809744"/>
            <a:ext cx="231434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TICKET MÉDIO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1" y="5102352"/>
            <a:ext cx="231434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R$ 223,62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3271" y="5504688"/>
            <a:ext cx="28995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 R$ 183,56 planejado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3271" y="5742432"/>
            <a:ext cx="289956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+21,8% vs período anterior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83026" y="4809744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106%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390034" y="4608576"/>
            <a:ext cx="3411626" cy="142646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4646066" y="4809744"/>
            <a:ext cx="231434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CUSTO POR SESSÃO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46066" y="5102352"/>
            <a:ext cx="231434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R$ 0,80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46066" y="5504688"/>
            <a:ext cx="28995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 R$ 0,69 planejado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46066" y="5742432"/>
            <a:ext cx="289956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D98324"/>
                </a:solidFill>
                <a:latin typeface="Montserrat"/>
                <a:cs typeface="Montserrat"/>
                <a:ea typeface="Montserrat"/>
              </a:rPr>
              <a:t>+15,4% vs período anterior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95820" y="4809744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107%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002828" y="4608576"/>
            <a:ext cx="3411626" cy="142646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8258860" y="4809744"/>
            <a:ext cx="231434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ROAS REAL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58860" y="5102352"/>
            <a:ext cx="231434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4,01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58860" y="5504688"/>
            <a:ext cx="289956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de 4,08 planejado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58860" y="5742432"/>
            <a:ext cx="289956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-1,6% vs período anterior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08615" y="4809744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108%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Painel interno da Aure. Os números acima são de uma conta de demonstração.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0266690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 FERRAMENTA QUE USAMOS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AureOS, o e-commerce inteiro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em uma tela só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773936"/>
            <a:ext cx="169164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1773936"/>
            <a:ext cx="16916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Visão geral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96896" y="1773936"/>
            <a:ext cx="1691640" cy="347472"/>
          </a:xfrm>
          <a:prstGeom prst="roundRect">
            <a:avLst>
              <a:gd name="adj" fmla="val 50000"/>
            </a:avLst>
          </a:prstGeom>
          <a:solidFill>
            <a:srgbClr val="EFE8FB"/>
          </a:solidFill>
          <a:ln w="12700">
            <a:solidFill>
              <a:srgbClr val="CBBC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596896" y="1773936"/>
            <a:ext cx="16916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Funil (GA4)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1773936"/>
            <a:ext cx="196596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16552" y="1773936"/>
            <a:ext cx="19659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Estoque e produtos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73975" y="1773936"/>
            <a:ext cx="38404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1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01/09 a 30/09 · comparado com 01/08 a 30/08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286000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Funil diarizado</a:t>
            </a:r>
          </a:p>
          <a:p>
            <a:pPr algn="l">
              <a:lnSpc>
                <a:spcPct val="130000"/>
              </a:lnSpc>
            </a:pPr>
            <a:r>
              <a:rPr sz="10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Etapas do funil de conversão dia a dia, com a taxa de passagem entre elas.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9224" y="2852928"/>
            <a:ext cx="10893247" cy="365760"/>
          </a:xfrm>
          <a:prstGeom prst="roundRect">
            <a:avLst>
              <a:gd name="adj" fmla="val 25000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77240" y="2852928"/>
            <a:ext cx="868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DIA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19" y="2852928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SESSÕES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2852928"/>
            <a:ext cx="868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PDP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0439" y="2852928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ADD CART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79" y="2852928"/>
            <a:ext cx="117043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BEGIN CHECK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96712" y="2852928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COMPRAS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2552" y="285292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SUCESSO PDP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99831" y="2852928"/>
            <a:ext cx="11430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SUCESSO CART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42832" y="2852928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SUCESSO BEGIN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31552" y="2852928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SUCESSO PURCH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9224" y="3291840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3291840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01/09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45919" y="329184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51760" y="3291840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662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20439" y="329184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26279" y="3291840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96712" y="329184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2552" y="3291840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132%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99831" y="3291840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3%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42832" y="3291840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29%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31552" y="3291840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33%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3639312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02/09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45919" y="363931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381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51760" y="3639312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20439" y="363931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26279" y="3639312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96712" y="363931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02552" y="3639312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136%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99831" y="3639312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1%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42832" y="3639312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83%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31552" y="3639312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0%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49224" y="3986784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777240" y="3986784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03/09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45919" y="3986784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565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51760" y="3986784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708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20439" y="3986784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26279" y="3986784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96712" y="3986784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02552" y="3986784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125%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99831" y="3986784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1%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942832" y="3986784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67%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131552" y="3986784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50%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7240" y="4334256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04/09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45919" y="4334256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377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651760" y="4334256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528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520439" y="4334256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26279" y="4334256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96712" y="4334256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702552" y="4334256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140%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99831" y="4334256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3%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42832" y="4334256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31%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131552" y="4334256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20%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49224" y="4681728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777240" y="4681728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05/09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645919" y="4681728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331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51760" y="4681728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584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20439" y="4681728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26279" y="4681728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696712" y="4681728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702552" y="4681728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176%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799831" y="4681728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2%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42832" y="4681728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33%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131552" y="4681728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25%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77240" y="5029200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06/09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645919" y="502920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485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651760" y="5029200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705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20439" y="502920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26279" y="5029200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7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696712" y="5029200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702552" y="5029200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145%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799831" y="5029200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2%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942832" y="5029200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64%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131552" y="5029200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43%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649224" y="5376672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TextBox 88"/>
          <p:cNvSpPr txBox="1"/>
          <p:nvPr/>
        </p:nvSpPr>
        <p:spPr>
          <a:xfrm>
            <a:off x="777240" y="5376672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07/09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645919" y="537667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492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651760" y="5376672"/>
            <a:ext cx="868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775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520439" y="537667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13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526279" y="5376672"/>
            <a:ext cx="117043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8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696712" y="5376672"/>
            <a:ext cx="10058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702552" y="5376672"/>
            <a:ext cx="1097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158%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99831" y="5376672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C0392B"/>
                </a:solidFill>
                <a:latin typeface="Montserrat"/>
                <a:cs typeface="Montserrat"/>
                <a:ea typeface="Montserrat"/>
              </a:rPr>
              <a:t>2%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942832" y="5376672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62%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0131552" y="5376672"/>
            <a:ext cx="118872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A9E5C"/>
                </a:solidFill>
                <a:latin typeface="Montserrat"/>
                <a:cs typeface="Montserrat"/>
                <a:ea typeface="Montserrat"/>
              </a:rPr>
              <a:t>25%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Com o número na mão, dá para ver em qual etapa a loja perde mais gente.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Painel interno da Aure. Os números acima são de uma conta de demonstração.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0908358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 FERRAMENTA QUE USAMOS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AureOS, o e-commerce inteiro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em uma tela só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773936"/>
            <a:ext cx="169164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1773936"/>
            <a:ext cx="16916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Visão geral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96896" y="1773936"/>
            <a:ext cx="169164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596896" y="1773936"/>
            <a:ext cx="16916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Funil (GA4)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1773936"/>
            <a:ext cx="1965960" cy="347472"/>
          </a:xfrm>
          <a:prstGeom prst="roundRect">
            <a:avLst>
              <a:gd name="adj" fmla="val 50000"/>
            </a:avLst>
          </a:prstGeom>
          <a:solidFill>
            <a:srgbClr val="EFE8FB"/>
          </a:solidFill>
          <a:ln w="12700">
            <a:solidFill>
              <a:srgbClr val="CBBC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16552" y="1773936"/>
            <a:ext cx="19659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Estoque e produtos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73975" y="1773936"/>
            <a:ext cx="38404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1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01/09 a 30/09 · comparado com 01/08 a 30/08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2249424"/>
            <a:ext cx="2508427" cy="786384"/>
          </a:xfrm>
          <a:prstGeom prst="roundRect">
            <a:avLst>
              <a:gd name="adj" fmla="val 151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14983" y="2377440"/>
            <a:ext cx="205122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ESTOQUE TOTAL (UN.)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3" y="2615184"/>
            <a:ext cx="20512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1.638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86835" y="2249424"/>
            <a:ext cx="2508427" cy="786384"/>
          </a:xfrm>
          <a:prstGeom prst="roundRect">
            <a:avLst>
              <a:gd name="adj" fmla="val 151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724579" y="2377440"/>
            <a:ext cx="205122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VENDAS/DIA (MÉDIA)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24579" y="2615184"/>
            <a:ext cx="20512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3,2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6431" y="2249424"/>
            <a:ext cx="2508427" cy="786384"/>
          </a:xfrm>
          <a:prstGeom prst="roundRect">
            <a:avLst>
              <a:gd name="adj" fmla="val 151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434175" y="2377440"/>
            <a:ext cx="205122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COBERTURA TOTAL (DIAS)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4175" y="2615184"/>
            <a:ext cx="20512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507,7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06027" y="2249424"/>
            <a:ext cx="2508427" cy="786384"/>
          </a:xfrm>
          <a:prstGeom prst="roundRect">
            <a:avLst>
              <a:gd name="adj" fmla="val 15116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43771" y="2377440"/>
            <a:ext cx="205122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 i="0" spc="9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COBERTURA TOTAL (MESES)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3771" y="2615184"/>
            <a:ext cx="20512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16,9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3200400"/>
            <a:ext cx="822960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Ranking de categorias, por cobertura</a:t>
            </a:r>
          </a:p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Quanto tempo o estoque de cada categoria cobre a venda dos últimos 90 dias.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9224" y="3694176"/>
            <a:ext cx="10893247" cy="365760"/>
          </a:xfrm>
          <a:prstGeom prst="roundRect">
            <a:avLst>
              <a:gd name="adj" fmla="val 25000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777240" y="3694176"/>
            <a:ext cx="14813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CATEGORIA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58568" y="3694176"/>
            <a:ext cx="14447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VOLUME VENDIDO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03320" y="3694176"/>
            <a:ext cx="9875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ESTOQUE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90872" y="3694176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COBERTURA (DIAS)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62472" y="3694176"/>
            <a:ext cx="14813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COBERTURA (MESES)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43800" y="3694176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PMV 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78240" y="3694176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PMV POR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12680" y="3694176"/>
            <a:ext cx="129844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i="0" spc="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DESCONTO MÉDIO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9224" y="4133088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777240" y="4133088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Sapatos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58568" y="4133088"/>
            <a:ext cx="14447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143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03320" y="4133088"/>
            <a:ext cx="9875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856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90872" y="4133088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502,8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62472" y="4133088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16,8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43800" y="4133088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R$ 1.135,88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78240" y="4133088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R$ 920,61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12680" y="4133088"/>
            <a:ext cx="129844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19,0%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7240" y="4480560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Outros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8568" y="4480560"/>
            <a:ext cx="14447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55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03320" y="4480560"/>
            <a:ext cx="9875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126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90872" y="4480560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192,4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62472" y="4480560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6,4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43800" y="4480560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R$ 1.048,11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778240" y="4480560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R$ 878,85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12680" y="4480560"/>
            <a:ext cx="129844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16,1%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49224" y="4828032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777240" y="4828032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Sandálias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258568" y="4828032"/>
            <a:ext cx="14447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27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03320" y="4828032"/>
            <a:ext cx="9875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346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690872" y="4828032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1.076,4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62472" y="4828032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35,9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4828032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R$ 1.092,88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78240" y="4828032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R$ 989,86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12680" y="4828032"/>
            <a:ext cx="129844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9,4%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77240" y="5175504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Tênis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258568" y="5175504"/>
            <a:ext cx="14447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03320" y="5175504"/>
            <a:ext cx="9875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690872" y="5175504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112,0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62472" y="5175504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3,7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543800" y="517550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R$ 882,00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778240" y="517550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R$ 882,00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012680" y="5175504"/>
            <a:ext cx="129844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0,0%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49224" y="5522976"/>
            <a:ext cx="10893247" cy="347472"/>
          </a:xfrm>
          <a:prstGeom prst="roundRect">
            <a:avLst>
              <a:gd name="adj" fmla="val 210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777240" y="5522976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Rasteiras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258568" y="5522976"/>
            <a:ext cx="14447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14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703320" y="5522976"/>
            <a:ext cx="987552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125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90872" y="5522976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750,0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062472" y="5522976"/>
            <a:ext cx="148132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25,0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543800" y="5522976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R$ 1.028,49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778240" y="5522976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R$ 979,59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012680" y="5522976"/>
            <a:ext cx="129844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4,8%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 outra metade é organizar a operação antes de ligar a mídia.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77240" y="6382512"/>
            <a:ext cx="1063721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Painel interno da Aure. Os números acima são de uma conta de demonstração.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1550027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O QUE VEM ANTES DE LIGAR A MÍDIA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Aure Sprint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: antes do tráfego, 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 estrutura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O Aure Sprint é a estruturação do e-commerce. É o planejamento que vem antes de simplesmente ligar a mídia paga, montado em quatro pilares.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249424"/>
            <a:ext cx="2508427" cy="2157984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77240" y="2249424"/>
            <a:ext cx="2508427" cy="9144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14983" y="2505456"/>
            <a:ext cx="205122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Tecnologia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3" y="2871216"/>
            <a:ext cx="205122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 loja está pronta para receber tráfego e converter cada visita?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983" y="3584448"/>
            <a:ext cx="205122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Experiência de compra · Integrações e traqueamento · Redes sociais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86835" y="2249424"/>
            <a:ext cx="2508427" cy="2157984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3486835" y="2249424"/>
            <a:ext cx="2508427" cy="9144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724579" y="2505456"/>
            <a:ext cx="205122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24579" y="2871216"/>
            <a:ext cx="205122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Quanto e onde investir em mídia para bater a meta.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24579" y="3584448"/>
            <a:ext cx="205122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Planejamento de mídia · Tráfego · Influência · Criativos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6431" y="2249424"/>
            <a:ext cx="2508427" cy="2157984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196431" y="2249424"/>
            <a:ext cx="2508427" cy="9144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34175" y="2505456"/>
            <a:ext cx="205122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Comercial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4175" y="2871216"/>
            <a:ext cx="205122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A que preço e com que margem você lucra frente ao mercado.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4175" y="3584448"/>
            <a:ext cx="205122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Benchmark · Precificação e markup · ROAS ideal · Custo de frete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06027" y="2249424"/>
            <a:ext cx="2508427" cy="2157984"/>
          </a:xfrm>
          <a:prstGeom prst="roundRect">
            <a:avLst>
              <a:gd name="adj" fmla="val 5508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906027" y="2249424"/>
            <a:ext cx="2508427" cy="9144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143771" y="2505456"/>
            <a:ext cx="205122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Planejamento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3771" y="2871216"/>
            <a:ext cx="2051227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O plano de 12 meses: quanto vender, quanto comprar de estoque e quanto sobra.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3771" y="3584448"/>
            <a:ext cx="205122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Ações comerciais · Metas de venda · Compra de estoque · Financeiro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4608576"/>
            <a:ext cx="3399434" cy="1115568"/>
          </a:xfrm>
          <a:prstGeom prst="roundRect">
            <a:avLst>
              <a:gd name="adj" fmla="val 9836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14983" y="4754880"/>
            <a:ext cx="294223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11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INÍCIO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4983" y="5010912"/>
            <a:ext cx="294223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Imersão e análise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4983" y="5303520"/>
            <a:ext cx="294223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Histórico de venda e estoque, auditoria dos quatro pilares, performance por produto.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96130" y="4608576"/>
            <a:ext cx="3399434" cy="1115568"/>
          </a:xfrm>
          <a:prstGeom prst="roundRect">
            <a:avLst>
              <a:gd name="adj" fmla="val 9836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4633874" y="4754880"/>
            <a:ext cx="294223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11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MEIO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3874" y="5010912"/>
            <a:ext cx="294223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Ajuste e execução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33874" y="5303520"/>
            <a:ext cx="294223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UI, UX e checkout, performance e rastreamento, estrutura de CRM e recompra.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15020" y="4608576"/>
            <a:ext cx="3399434" cy="1115568"/>
          </a:xfrm>
          <a:prstGeom prst="roundRect">
            <a:avLst>
              <a:gd name="adj" fmla="val 9836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52764" y="4754880"/>
            <a:ext cx="294223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11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FIM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52764" y="5010912"/>
            <a:ext cx="294223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Plano e handoff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2764" y="5303520"/>
            <a:ext cx="294223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Plano de compra de estoque, plano de ações de venda e reunião de entrega.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7240" y="5925312"/>
            <a:ext cx="106372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→  </a:t>
            </a:r>
            <a:r>
              <a:rPr sz="1100" b="1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 o que dá para começar sozinho, ainda hoje, está no material desta apresentação.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FE9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gradFill rotWithShape="1">
            <a:gsLst>
              <a:gs pos="0">
                <a:srgbClr val="7433DB"/>
              </a:gs>
              <a:gs pos="100000">
                <a:srgbClr val="BC3EFF"/>
              </a:gs>
            </a:gsLst>
            <a:lin scaled="0" ang="1608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77240" y="566928"/>
            <a:ext cx="1063721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17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PARA LEVAR DAQUI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804672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Meça, compare, </a:t>
            </a:r>
            <a:r>
              <a:rPr sz="33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corrija uma etapa</a:t>
            </a:r>
            <a:r>
              <a:rPr sz="33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37360"/>
            <a:ext cx="87782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Preencha o formulário e receba os slides desta apresentação, o checklist por etapa, a calculadora do seu funil, a conta do frete e as mensagens de recuperação prontas.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95728"/>
            <a:ext cx="10637215" cy="301752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453896" y="2743200"/>
            <a:ext cx="2441448" cy="2441448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12700">
            <a:solidFill>
              <a:srgbClr val="E7E1D8"/>
            </a:solidFill>
          </a:ln>
          <a:effectLst/>
          <a:effectLst>
            <a:outerShdw blurRad="190500" dist="57150" dir="5400000" rotWithShape="0">
              <a:srgbClr val="1B1430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889504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2944368"/>
            <a:ext cx="6293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rgbClr val="1B1430"/>
                </a:solidFill>
                <a:latin typeface="Montserrat"/>
                <a:cs typeface="Montserrat"/>
                <a:ea typeface="Montserrat"/>
              </a:rPr>
              <a:t>Aponte a câmera, preencha e receba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3438144"/>
            <a:ext cx="62938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São poucos campos, no seu próprio celular. No fim do formulário abre o material: slides em PDF e em PowerPoint, checklist e mensagens prontas.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0" y="4261104"/>
            <a:ext cx="3200400" cy="402336"/>
          </a:xfrm>
          <a:prstGeom prst="roundRect">
            <a:avLst>
              <a:gd name="adj" fmla="val 27272"/>
            </a:avLst>
          </a:prstGeom>
          <a:solidFill>
            <a:srgbClr val="EFE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72000" y="4261104"/>
            <a:ext cx="3200400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7433DB"/>
                </a:solidFill>
                <a:latin typeface="Montserrat"/>
                <a:cs typeface="Montserrat"/>
                <a:ea typeface="Montserrat"/>
              </a:rPr>
              <a:t>auredigital.typeform.com/paineld2c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559552"/>
            <a:ext cx="36576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FONTES USADAS NESTE WORKSHOP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852160"/>
            <a:ext cx="504428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NuvemCommerce 2026 · Nuvemshop, mais de 1.500 negócios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847" y="5852160"/>
            <a:ext cx="504428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Radar do Ecommerce D2C · Nuvemshop, mais de 100 mil lojas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089904"/>
            <a:ext cx="504428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Taxa de conversão por faixa de faturamento · Nuvemshop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847" y="6089904"/>
            <a:ext cx="504428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Dados do e-commerce brasileiro · Nuvemshop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327648"/>
            <a:ext cx="504428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Recuperação de carrinhos abandonados · Nuvemshop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5847" y="6327648"/>
            <a:ext cx="504428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 i="0">
                <a:solidFill>
                  <a:srgbClr val="6D6880"/>
                </a:solidFill>
                <a:latin typeface="Montserrat"/>
                <a:cs typeface="Montserrat"/>
                <a:ea typeface="Montserrat"/>
              </a:rPr>
              <a:t>Estratégia de frete grátis · Nuvemshop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473952"/>
            <a:ext cx="106372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 i="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Os percentuais são referências publicadas pela Nuvemshop e servem como régua de comparação com a sua loja. Nenhum deles é projeção de faturamento.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71255" y="5852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i="0" spc="120">
                <a:solidFill>
                  <a:srgbClr val="A49FB2"/>
                </a:solidFill>
                <a:latin typeface="Montserrat"/>
                <a:cs typeface="Montserrat"/>
                <a:ea typeface="Montserrat"/>
              </a:rPr>
              <a:t>DO CLIQUE À COMPRA  · 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